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86" r:id="rId4"/>
    <p:sldId id="293" r:id="rId5"/>
    <p:sldId id="290" r:id="rId6"/>
    <p:sldId id="294" r:id="rId7"/>
    <p:sldId id="291" r:id="rId8"/>
    <p:sldId id="295" r:id="rId9"/>
    <p:sldId id="260" r:id="rId10"/>
    <p:sldId id="261" r:id="rId11"/>
    <p:sldId id="292" r:id="rId12"/>
    <p:sldId id="296" r:id="rId13"/>
    <p:sldId id="264" r:id="rId14"/>
    <p:sldId id="29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A5E20-4706-4112-9345-C55D12170AFE}">
          <p14:sldIdLst>
            <p14:sldId id="256"/>
            <p14:sldId id="258"/>
            <p14:sldId id="286"/>
            <p14:sldId id="293"/>
            <p14:sldId id="290"/>
            <p14:sldId id="294"/>
            <p14:sldId id="291"/>
            <p14:sldId id="295"/>
            <p14:sldId id="260"/>
            <p14:sldId id="261"/>
            <p14:sldId id="292"/>
            <p14:sldId id="296"/>
            <p14:sldId id="264"/>
            <p14:sldId id="297"/>
          </p14:sldIdLst>
        </p14:section>
        <p14:section name="Untitled Section" id="{82ADC34C-B324-45F8-A68E-40A8F4C15E9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F"/>
    <a:srgbClr val="F7FCFF"/>
    <a:srgbClr val="FFFFFF"/>
    <a:srgbClr val="ECF7FA"/>
    <a:srgbClr val="314FA1"/>
    <a:srgbClr val="6D9AD1"/>
    <a:srgbClr val="E7852C"/>
    <a:srgbClr val="F4E227"/>
    <a:srgbClr val="DB4541"/>
    <a:srgbClr val="DA5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F4427-C851-4491-A85D-1DB1ADD6E809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E9EEA-2EFE-4F2D-A1DF-FE227A337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452;ga4eefd2b89_0_1011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5363" name="Google Shape;453;ga4eefd2b89_0_1011:note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0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p3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DD539C-8817-485E-B706-FCDD30C6E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5AA900-E6A7-4924-B21E-3A321F9E0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8676881" y="0"/>
            <a:ext cx="3370339" cy="65662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-154478" y="2647406"/>
            <a:ext cx="3217151" cy="4405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750423" y="2259875"/>
            <a:ext cx="9056914" cy="86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kern="1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66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600" b="1" kern="1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viết</a:t>
            </a:r>
            <a:r>
              <a:rPr lang="en-US" sz="66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 * </a:t>
            </a:r>
            <a:r>
              <a:rPr lang="en-US" sz="6600" b="1" kern="1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66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50423" y="1251859"/>
            <a:ext cx="9056914" cy="86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58313" y="3413760"/>
            <a:ext cx="9056914" cy="86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ÔN CHỮ HOA </a:t>
            </a:r>
            <a:r>
              <a:rPr lang="en-US" sz="66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H" panose="020B7200000000000000" pitchFamily="34" charset="0"/>
                <a:cs typeface="Times New Roman"/>
              </a:rPr>
              <a:t>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39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12ADE2-4985-44D1-848E-6E703E62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577850" y="438284"/>
            <a:ext cx="524933" cy="718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D:\PPT\包图网\素材\微信截图_20211013140349.png微信截图_20211013140349">
            <a:extLst>
              <a:ext uri="{FF2B5EF4-FFF2-40B4-BE49-F238E27FC236}">
                <a16:creationId xmlns:a16="http://schemas.microsoft.com/office/drawing/2014/main" id="{A3D15107-C549-47A7-97BD-1389AF28F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86177" y="3727268"/>
            <a:ext cx="3559175" cy="31307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4936" y="2979058"/>
            <a:ext cx="817426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Câu tục ngữ khuyên chúng ta phải biết tiết kiệm.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797679"/>
            <a:ext cx="10012172" cy="1819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884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09132" y="498874"/>
            <a:ext cx="711086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1- </a:t>
            </a:r>
            <a:r>
              <a:rPr lang="en-US" altLang="en-US" sz="2400" b="1" u="sng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Tư</a:t>
            </a: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ngồi</a:t>
            </a: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Lưng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ngực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cúi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Mắt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vở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khoảng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25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30 cm.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bút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nhẹ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mép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vở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Hai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song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song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thoải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509132" y="3176530"/>
            <a:ext cx="711086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2-Cách </a:t>
            </a:r>
            <a:r>
              <a:rPr lang="en-US" altLang="en-US" sz="2400" b="1" u="sng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bút</a:t>
            </a:r>
            <a:r>
              <a:rPr lang="en-US" altLang="en-US" sz="24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bút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3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ngón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ngón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ngón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trỏ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ngón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3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ngón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di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chuyển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bút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bút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nghiêng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phía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bên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khuỷu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cử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mềm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thoải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bút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75" name="Picture 7" descr="Cam 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3546475"/>
            <a:ext cx="2636838" cy="24145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1" descr="chu hoa0005"/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893050" y="682568"/>
            <a:ext cx="2636838" cy="2493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163" y="12534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57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20" y="437981"/>
            <a:ext cx="5737981" cy="588727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0069" y="1017930"/>
            <a:ext cx="3865945" cy="20950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HP001 4 hàng"/>
              </a:rPr>
              <a:t>Thực</a:t>
            </a:r>
            <a:r>
              <a:rPr lang="en-US" altLang="en-US" sz="3200" b="1" dirty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/>
              </a:rPr>
              <a:t>hành</a:t>
            </a:r>
            <a:r>
              <a:rPr lang="en-US" altLang="en-US" sz="3200" b="1" dirty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/>
              </a:rPr>
              <a:t>vào</a:t>
            </a:r>
            <a:r>
              <a:rPr lang="en-US" altLang="en-US" sz="3200" b="1" dirty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/>
              </a:rPr>
              <a:t>vở</a:t>
            </a:r>
            <a:r>
              <a:rPr lang="en-US" altLang="en-US" sz="3200" b="1" dirty="0">
                <a:solidFill>
                  <a:srgbClr val="FF0000"/>
                </a:solidFill>
                <a:latin typeface="HP001 4 hàng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386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12ADE2-4985-44D1-848E-6E703E62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390098" y="587513"/>
            <a:ext cx="1187212" cy="1625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7874248-5F0E-46FD-9C3F-E8746EC8D1F5}"/>
              </a:ext>
            </a:extLst>
          </p:cNvPr>
          <p:cNvGrpSpPr/>
          <p:nvPr/>
        </p:nvGrpSpPr>
        <p:grpSpPr>
          <a:xfrm>
            <a:off x="983704" y="1400337"/>
            <a:ext cx="10107295" cy="4408805"/>
            <a:chOff x="1592" y="2186"/>
            <a:chExt cx="15917" cy="6943"/>
          </a:xfrm>
        </p:grpSpPr>
        <p:sp>
          <p:nvSpPr>
            <p:cNvPr id="11" name="椭圆 1">
              <a:extLst>
                <a:ext uri="{FF2B5EF4-FFF2-40B4-BE49-F238E27FC236}">
                  <a16:creationId xmlns:a16="http://schemas.microsoft.com/office/drawing/2014/main" id="{B05841C2-10B1-4E9D-9771-4C9B47BD2D38}"/>
                </a:ext>
              </a:extLst>
            </p:cNvPr>
            <p:cNvSpPr/>
            <p:nvPr/>
          </p:nvSpPr>
          <p:spPr>
            <a:xfrm>
              <a:off x="1592" y="2186"/>
              <a:ext cx="11554" cy="6943"/>
            </a:xfrm>
            <a:custGeom>
              <a:avLst/>
              <a:gdLst>
                <a:gd name="connsiteX0" fmla="*/ 0 w 4966635"/>
                <a:gd name="connsiteY0" fmla="*/ 2420754 h 4841507"/>
                <a:gd name="connsiteX1" fmla="*/ 2483318 w 4966635"/>
                <a:gd name="connsiteY1" fmla="*/ 0 h 4841507"/>
                <a:gd name="connsiteX2" fmla="*/ 4966636 w 4966635"/>
                <a:gd name="connsiteY2" fmla="*/ 2420754 h 4841507"/>
                <a:gd name="connsiteX3" fmla="*/ 2483318 w 4966635"/>
                <a:gd name="connsiteY3" fmla="*/ 4841508 h 4841507"/>
                <a:gd name="connsiteX4" fmla="*/ 0 w 4966635"/>
                <a:gd name="connsiteY4" fmla="*/ 2420754 h 4841507"/>
                <a:gd name="connsiteX0-1" fmla="*/ 82359 w 5048995"/>
                <a:gd name="connsiteY0-2" fmla="*/ 2536490 h 4957244"/>
                <a:gd name="connsiteX1-3" fmla="*/ 775377 w 5048995"/>
                <a:gd name="connsiteY1-4" fmla="*/ 606624 h 4957244"/>
                <a:gd name="connsiteX2-5" fmla="*/ 2565677 w 5048995"/>
                <a:gd name="connsiteY2-6" fmla="*/ 115736 h 4957244"/>
                <a:gd name="connsiteX3-7" fmla="*/ 5048995 w 5048995"/>
                <a:gd name="connsiteY3-8" fmla="*/ 2536490 h 4957244"/>
                <a:gd name="connsiteX4-9" fmla="*/ 2565677 w 5048995"/>
                <a:gd name="connsiteY4-10" fmla="*/ 4957244 h 4957244"/>
                <a:gd name="connsiteX5" fmla="*/ 82359 w 5048995"/>
                <a:gd name="connsiteY5" fmla="*/ 2536490 h 4957244"/>
                <a:gd name="connsiteX0-11" fmla="*/ 82359 w 5106146"/>
                <a:gd name="connsiteY0-12" fmla="*/ 2427344 h 4848098"/>
                <a:gd name="connsiteX1-13" fmla="*/ 775377 w 5106146"/>
                <a:gd name="connsiteY1-14" fmla="*/ 497478 h 4848098"/>
                <a:gd name="connsiteX2-15" fmla="*/ 2565677 w 5106146"/>
                <a:gd name="connsiteY2-16" fmla="*/ 6590 h 4848098"/>
                <a:gd name="connsiteX3-17" fmla="*/ 4327100 w 5106146"/>
                <a:gd name="connsiteY3-18" fmla="*/ 728483 h 4848098"/>
                <a:gd name="connsiteX4-19" fmla="*/ 5048995 w 5106146"/>
                <a:gd name="connsiteY4-20" fmla="*/ 2427344 h 4848098"/>
                <a:gd name="connsiteX5-21" fmla="*/ 2565677 w 5106146"/>
                <a:gd name="connsiteY5-22" fmla="*/ 4848098 h 4848098"/>
                <a:gd name="connsiteX6" fmla="*/ 82359 w 5106146"/>
                <a:gd name="connsiteY6" fmla="*/ 2427344 h 4848098"/>
                <a:gd name="connsiteX0-23" fmla="*/ 82359 w 5124846"/>
                <a:gd name="connsiteY0-24" fmla="*/ 2427344 h 4879892"/>
                <a:gd name="connsiteX1-25" fmla="*/ 775377 w 5124846"/>
                <a:gd name="connsiteY1-26" fmla="*/ 497478 h 4879892"/>
                <a:gd name="connsiteX2-27" fmla="*/ 2565677 w 5124846"/>
                <a:gd name="connsiteY2-28" fmla="*/ 6590 h 4879892"/>
                <a:gd name="connsiteX3-29" fmla="*/ 4327100 w 5124846"/>
                <a:gd name="connsiteY3-30" fmla="*/ 728483 h 4879892"/>
                <a:gd name="connsiteX4-31" fmla="*/ 5048995 w 5124846"/>
                <a:gd name="connsiteY4-32" fmla="*/ 2427344 h 4879892"/>
                <a:gd name="connsiteX5-33" fmla="*/ 4866113 w 5124846"/>
                <a:gd name="connsiteY5-34" fmla="*/ 3721940 h 4879892"/>
                <a:gd name="connsiteX6-35" fmla="*/ 2565677 w 5124846"/>
                <a:gd name="connsiteY6-36" fmla="*/ 4848098 h 4879892"/>
                <a:gd name="connsiteX7" fmla="*/ 82359 w 5124846"/>
                <a:gd name="connsiteY7" fmla="*/ 2427344 h 4879892"/>
                <a:gd name="connsiteX0-37" fmla="*/ 21895 w 5064382"/>
                <a:gd name="connsiteY0-38" fmla="*/ 2427344 h 4848225"/>
                <a:gd name="connsiteX1-39" fmla="*/ 714913 w 5064382"/>
                <a:gd name="connsiteY1-40" fmla="*/ 497478 h 4848225"/>
                <a:gd name="connsiteX2-41" fmla="*/ 2505213 w 5064382"/>
                <a:gd name="connsiteY2-42" fmla="*/ 6590 h 4848225"/>
                <a:gd name="connsiteX3-43" fmla="*/ 4266636 w 5064382"/>
                <a:gd name="connsiteY3-44" fmla="*/ 728483 h 4848225"/>
                <a:gd name="connsiteX4-45" fmla="*/ 4988531 w 5064382"/>
                <a:gd name="connsiteY4-46" fmla="*/ 2427344 h 4848225"/>
                <a:gd name="connsiteX5-47" fmla="*/ 4805649 w 5064382"/>
                <a:gd name="connsiteY5-48" fmla="*/ 3721940 h 4848225"/>
                <a:gd name="connsiteX6-49" fmla="*/ 2505213 w 5064382"/>
                <a:gd name="connsiteY6-50" fmla="*/ 4848098 h 4848225"/>
                <a:gd name="connsiteX7-51" fmla="*/ 397278 w 5064382"/>
                <a:gd name="connsiteY7-52" fmla="*/ 3654563 h 4848225"/>
                <a:gd name="connsiteX8" fmla="*/ 21895 w 5064382"/>
                <a:gd name="connsiteY8" fmla="*/ 2427344 h 4848225"/>
                <a:gd name="connsiteX0-53" fmla="*/ 21895 w 5064382"/>
                <a:gd name="connsiteY0-54" fmla="*/ 2427344 h 4907671"/>
                <a:gd name="connsiteX1-55" fmla="*/ 714913 w 5064382"/>
                <a:gd name="connsiteY1-56" fmla="*/ 497478 h 4907671"/>
                <a:gd name="connsiteX2-57" fmla="*/ 2505213 w 5064382"/>
                <a:gd name="connsiteY2-58" fmla="*/ 6590 h 4907671"/>
                <a:gd name="connsiteX3-59" fmla="*/ 4266636 w 5064382"/>
                <a:gd name="connsiteY3-60" fmla="*/ 728483 h 4907671"/>
                <a:gd name="connsiteX4-61" fmla="*/ 4988531 w 5064382"/>
                <a:gd name="connsiteY4-62" fmla="*/ 2427344 h 4907671"/>
                <a:gd name="connsiteX5-63" fmla="*/ 4805649 w 5064382"/>
                <a:gd name="connsiteY5-64" fmla="*/ 3721940 h 4907671"/>
                <a:gd name="connsiteX6-65" fmla="*/ 2505213 w 5064382"/>
                <a:gd name="connsiteY6-66" fmla="*/ 4848098 h 4907671"/>
                <a:gd name="connsiteX7-67" fmla="*/ 1071047 w 5064382"/>
                <a:gd name="connsiteY7-68" fmla="*/ 4636341 h 4907671"/>
                <a:gd name="connsiteX8-69" fmla="*/ 397278 w 5064382"/>
                <a:gd name="connsiteY8-70" fmla="*/ 3654563 h 4907671"/>
                <a:gd name="connsiteX9" fmla="*/ 21895 w 5064382"/>
                <a:gd name="connsiteY9" fmla="*/ 2427344 h 4907671"/>
                <a:gd name="connsiteX0-71" fmla="*/ 153132 w 5195619"/>
                <a:gd name="connsiteY0-72" fmla="*/ 2427344 h 4907671"/>
                <a:gd name="connsiteX1-73" fmla="*/ 846150 w 5195619"/>
                <a:gd name="connsiteY1-74" fmla="*/ 497478 h 4907671"/>
                <a:gd name="connsiteX2-75" fmla="*/ 2636450 w 5195619"/>
                <a:gd name="connsiteY2-76" fmla="*/ 6590 h 4907671"/>
                <a:gd name="connsiteX3-77" fmla="*/ 4397873 w 5195619"/>
                <a:gd name="connsiteY3-78" fmla="*/ 728483 h 4907671"/>
                <a:gd name="connsiteX4-79" fmla="*/ 5119768 w 5195619"/>
                <a:gd name="connsiteY4-80" fmla="*/ 2427344 h 4907671"/>
                <a:gd name="connsiteX5-81" fmla="*/ 4936886 w 5195619"/>
                <a:gd name="connsiteY5-82" fmla="*/ 3721940 h 4907671"/>
                <a:gd name="connsiteX6-83" fmla="*/ 2636450 w 5195619"/>
                <a:gd name="connsiteY6-84" fmla="*/ 4848098 h 4907671"/>
                <a:gd name="connsiteX7-85" fmla="*/ 1202284 w 5195619"/>
                <a:gd name="connsiteY7-86" fmla="*/ 4636341 h 4907671"/>
                <a:gd name="connsiteX8-87" fmla="*/ 239757 w 5195619"/>
                <a:gd name="connsiteY8-88" fmla="*/ 3875944 h 4907671"/>
                <a:gd name="connsiteX9-89" fmla="*/ 153132 w 5195619"/>
                <a:gd name="connsiteY9-90" fmla="*/ 2427344 h 4907671"/>
                <a:gd name="connsiteX0-91" fmla="*/ 39178 w 5389673"/>
                <a:gd name="connsiteY0-92" fmla="*/ 2436969 h 4907671"/>
                <a:gd name="connsiteX1-93" fmla="*/ 1040204 w 5389673"/>
                <a:gd name="connsiteY1-94" fmla="*/ 497478 h 4907671"/>
                <a:gd name="connsiteX2-95" fmla="*/ 2830504 w 5389673"/>
                <a:gd name="connsiteY2-96" fmla="*/ 6590 h 4907671"/>
                <a:gd name="connsiteX3-97" fmla="*/ 4591927 w 5389673"/>
                <a:gd name="connsiteY3-98" fmla="*/ 728483 h 4907671"/>
                <a:gd name="connsiteX4-99" fmla="*/ 5313822 w 5389673"/>
                <a:gd name="connsiteY4-100" fmla="*/ 2427344 h 4907671"/>
                <a:gd name="connsiteX5-101" fmla="*/ 5130940 w 5389673"/>
                <a:gd name="connsiteY5-102" fmla="*/ 3721940 h 4907671"/>
                <a:gd name="connsiteX6-103" fmla="*/ 2830504 w 5389673"/>
                <a:gd name="connsiteY6-104" fmla="*/ 4848098 h 4907671"/>
                <a:gd name="connsiteX7-105" fmla="*/ 1396338 w 5389673"/>
                <a:gd name="connsiteY7-106" fmla="*/ 4636341 h 4907671"/>
                <a:gd name="connsiteX8-107" fmla="*/ 433811 w 5389673"/>
                <a:gd name="connsiteY8-108" fmla="*/ 3875944 h 4907671"/>
                <a:gd name="connsiteX9-109" fmla="*/ 39178 w 5389673"/>
                <a:gd name="connsiteY9-110" fmla="*/ 2436969 h 4907671"/>
                <a:gd name="connsiteX0-111" fmla="*/ 39178 w 5321666"/>
                <a:gd name="connsiteY0-112" fmla="*/ 2436969 h 4857518"/>
                <a:gd name="connsiteX1-113" fmla="*/ 1040204 w 5321666"/>
                <a:gd name="connsiteY1-114" fmla="*/ 497478 h 4857518"/>
                <a:gd name="connsiteX2-115" fmla="*/ 2830504 w 5321666"/>
                <a:gd name="connsiteY2-116" fmla="*/ 6590 h 4857518"/>
                <a:gd name="connsiteX3-117" fmla="*/ 4591927 w 5321666"/>
                <a:gd name="connsiteY3-118" fmla="*/ 728483 h 4857518"/>
                <a:gd name="connsiteX4-119" fmla="*/ 5313822 w 5321666"/>
                <a:gd name="connsiteY4-120" fmla="*/ 2427344 h 4857518"/>
                <a:gd name="connsiteX5-121" fmla="*/ 5130940 w 5321666"/>
                <a:gd name="connsiteY5-122" fmla="*/ 3721940 h 4857518"/>
                <a:gd name="connsiteX6-123" fmla="*/ 4428296 w 5321666"/>
                <a:gd name="connsiteY6-124" fmla="*/ 4443836 h 4857518"/>
                <a:gd name="connsiteX7-125" fmla="*/ 2830504 w 5321666"/>
                <a:gd name="connsiteY7-126" fmla="*/ 4848098 h 4857518"/>
                <a:gd name="connsiteX8-127" fmla="*/ 1396338 w 5321666"/>
                <a:gd name="connsiteY8-128" fmla="*/ 4636341 h 4857518"/>
                <a:gd name="connsiteX9-129" fmla="*/ 433811 w 5321666"/>
                <a:gd name="connsiteY9-130" fmla="*/ 3875944 h 4857518"/>
                <a:gd name="connsiteX10" fmla="*/ 39178 w 5321666"/>
                <a:gd name="connsiteY10" fmla="*/ 2436969 h 48575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  <a:cxn ang="0">
                  <a:pos x="connsiteX10" y="connsiteY10"/>
                </a:cxn>
              </a:cxnLst>
              <a:rect l="l" t="t" r="r" b="b"/>
              <a:pathLst>
                <a:path w="5321666" h="4857518">
                  <a:moveTo>
                    <a:pt x="39178" y="2436969"/>
                  </a:moveTo>
                  <a:cubicBezTo>
                    <a:pt x="140244" y="1873891"/>
                    <a:pt x="626318" y="900937"/>
                    <a:pt x="1040204" y="497478"/>
                  </a:cubicBezTo>
                  <a:cubicBezTo>
                    <a:pt x="1454090" y="94019"/>
                    <a:pt x="2238550" y="-31911"/>
                    <a:pt x="2830504" y="6590"/>
                  </a:cubicBezTo>
                  <a:cubicBezTo>
                    <a:pt x="3422458" y="45091"/>
                    <a:pt x="4178041" y="325024"/>
                    <a:pt x="4591927" y="728483"/>
                  </a:cubicBezTo>
                  <a:cubicBezTo>
                    <a:pt x="5005813" y="1131942"/>
                    <a:pt x="5281738" y="1960519"/>
                    <a:pt x="5313822" y="2427344"/>
                  </a:cubicBezTo>
                  <a:cubicBezTo>
                    <a:pt x="5345906" y="2894169"/>
                    <a:pt x="5278528" y="3433984"/>
                    <a:pt x="5130940" y="3721940"/>
                  </a:cubicBezTo>
                  <a:cubicBezTo>
                    <a:pt x="4983352" y="4009896"/>
                    <a:pt x="4811702" y="4256143"/>
                    <a:pt x="4428296" y="4443836"/>
                  </a:cubicBezTo>
                  <a:cubicBezTo>
                    <a:pt x="4044890" y="4631529"/>
                    <a:pt x="3335830" y="4816014"/>
                    <a:pt x="2830504" y="4848098"/>
                  </a:cubicBezTo>
                  <a:cubicBezTo>
                    <a:pt x="2325178" y="4880182"/>
                    <a:pt x="1747660" y="4835263"/>
                    <a:pt x="1396338" y="4636341"/>
                  </a:cubicBezTo>
                  <a:cubicBezTo>
                    <a:pt x="1045016" y="4437419"/>
                    <a:pt x="623107" y="4181546"/>
                    <a:pt x="433811" y="3875944"/>
                  </a:cubicBezTo>
                  <a:cubicBezTo>
                    <a:pt x="19925" y="3472485"/>
                    <a:pt x="-61888" y="3000047"/>
                    <a:pt x="39178" y="2436969"/>
                  </a:cubicBezTo>
                  <a:close/>
                </a:path>
              </a:pathLst>
            </a:custGeom>
            <a:solidFill>
              <a:srgbClr val="6D9AD1">
                <a:alpha val="25000"/>
              </a:srgb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" name="图片 9" descr="矢量智能对象">
              <a:extLst>
                <a:ext uri="{FF2B5EF4-FFF2-40B4-BE49-F238E27FC236}">
                  <a16:creationId xmlns:a16="http://schemas.microsoft.com/office/drawing/2014/main" id="{A9CD9AE5-6D0B-4618-8325-B623F625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2090" y="3713"/>
              <a:ext cx="5419" cy="541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958429" y="2762154"/>
            <a:ext cx="584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150000"/>
              </a:lnSpc>
              <a:buFontTx/>
              <a:buChar char="-"/>
              <a:defRPr/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28625" indent="-428625">
              <a:lnSpc>
                <a:spcPct val="150000"/>
              </a:lnSpc>
              <a:buFontTx/>
              <a:buChar char="-"/>
              <a:defRPr/>
            </a:pP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K”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vi-VN" sz="3200" dirty="0">
              <a:solidFill>
                <a:sysClr val="windowText" lastClr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662" y="1805409"/>
            <a:ext cx="2682240" cy="8155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DẶN DÒ: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938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DD539C-8817-485E-B706-FCDD30C6E5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22414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5AA900-E6A7-4924-B21E-3A321F9E09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8676881" y="0"/>
            <a:ext cx="3370339" cy="65662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-154478" y="2647406"/>
            <a:ext cx="3217151" cy="4405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54097" y="927328"/>
            <a:ext cx="9056914" cy="2501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n-US" sz="66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/>
                <a:cs typeface="Times New Roman"/>
              </a:rPr>
              <a:t>CHÀO TẠM BIỆT CÁC EM</a:t>
            </a:r>
            <a:endParaRPr lang="en-US" sz="6600" b="1" kern="10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AristoteH" panose="020B7200000000000000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809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5CD68B-DBD4-4EAB-A9D6-17565F468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072883" y="3773347"/>
            <a:ext cx="2119117" cy="29017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20ABB-EFCB-4E99-B8F4-35C8E6B76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 flipH="1">
            <a:off x="10439905" y="0"/>
            <a:ext cx="1687070" cy="2362199"/>
          </a:xfrm>
          <a:prstGeom prst="rect">
            <a:avLst/>
          </a:prstGeom>
        </p:spPr>
      </p:pic>
      <p:pic>
        <p:nvPicPr>
          <p:cNvPr id="28" name="Ảnh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124007"/>
            <a:ext cx="3851173" cy="255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ounded Rectangle 20"/>
          <p:cNvSpPr/>
          <p:nvPr/>
        </p:nvSpPr>
        <p:spPr>
          <a:xfrm>
            <a:off x="543269" y="1678330"/>
            <a:ext cx="3865945" cy="20950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rgbClr val="FF0000"/>
                </a:solidFill>
                <a:latin typeface="HP001 4 hàng"/>
              </a:rPr>
              <a:t>Trong bài có những chữ hoa nào?</a:t>
            </a:r>
            <a:endParaRPr lang="en-US" altLang="en-US" sz="3200" b="1" dirty="0">
              <a:solidFill>
                <a:srgbClr val="FF0000"/>
              </a:solidFill>
              <a:latin typeface="HP001 4 hàng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360" y="346541"/>
            <a:ext cx="5541523" cy="5887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4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51" y="1252065"/>
            <a:ext cx="4225368" cy="345243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15911" y="368851"/>
            <a:ext cx="7027816" cy="775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.VnAristoteH" panose="020B7200000000000000" pitchFamily="34" charset="0"/>
              </a:rPr>
              <a:t>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66868" y="1385825"/>
            <a:ext cx="5785502" cy="37732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CẤU TẠO: Gồm 2 nét:</a:t>
            </a:r>
          </a:p>
          <a:p>
            <a:pPr fontAlgn="base"/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Nét 1: </a:t>
            </a: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</a:t>
            </a: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2 nét cơ bản là cong trái và lượn ngang.</a:t>
            </a:r>
          </a:p>
          <a:p>
            <a:pPr fontAlgn="base"/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 2:</a:t>
            </a: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Nét móc ngược trái, đầu nét hơi lượn, cuối nét lượn hẳn vào trong gần giống nét 1 ở chữ hoa B.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50959" y="2488915"/>
            <a:ext cx="5333731" cy="6003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Cao 2 li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rưỡi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6009" y="5212071"/>
            <a:ext cx="9649900" cy="1258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1095038" algn="l"/>
              </a:tabLs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stoteH" panose="020B7200000000000000" pitchFamily="34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6009" y="5241144"/>
            <a:ext cx="5333731" cy="6003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86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chu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2640" y="348343"/>
            <a:ext cx="7452359" cy="62353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76456" y="849086"/>
            <a:ext cx="944907" cy="822960"/>
          </a:xfrm>
          <a:prstGeom prst="ellipse">
            <a:avLst/>
          </a:prstGeom>
          <a:solidFill>
            <a:srgbClr val="FB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04451" y="477002"/>
            <a:ext cx="7027816" cy="775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.VnAristoteH" panose="020B7200000000000000" pitchFamily="34" charset="0"/>
              </a:rPr>
              <a:t>K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66868" y="1385825"/>
            <a:ext cx="5785502" cy="37732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nét:</a:t>
            </a:r>
          </a:p>
          <a:p>
            <a:pPr fontAlgn="base"/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Nét 1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2</a:t>
            </a:r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Giống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hoa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ristoteH" panose="020B7200000000000000" pitchFamily="34" charset="0"/>
                <a:ea typeface="Cambria" panose="02040503050406030204" pitchFamily="18" charset="0"/>
                <a:cs typeface="Arial" pitchFamily="34" charset="0"/>
              </a:rPr>
              <a:t>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stoteH" panose="020B7200000000000000" pitchFamily="34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Là kết hợp của 2 nét cơ bản móc xuôi phải và móc ngược phải nối liền nhau, tạo thành vòng xoắn nhỏ giữa thân chữ.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92753" y="2102999"/>
            <a:ext cx="5333731" cy="10059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Cao 2 ô li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rưỡi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rộng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2 ô li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rưỡi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894" y="5219561"/>
            <a:ext cx="9649900" cy="1258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1095038" algn="l"/>
              </a:tabLs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stoteH" panose="020B7200000000000000" pitchFamily="34" charset="0"/>
              </a:rPr>
              <a:t>K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6009" y="5241144"/>
            <a:ext cx="7620711" cy="6003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98" y="1354340"/>
            <a:ext cx="4411249" cy="37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hu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6524" y="348343"/>
            <a:ext cx="6858000" cy="61482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80959" y="809898"/>
            <a:ext cx="799929" cy="822960"/>
          </a:xfrm>
          <a:prstGeom prst="ellipse">
            <a:avLst/>
          </a:prstGeom>
          <a:solidFill>
            <a:srgbClr val="FB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8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04451" y="477002"/>
            <a:ext cx="7027816" cy="775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.VnAristoteH" panose="020B7200000000000000" pitchFamily="34" charset="0"/>
              </a:rPr>
              <a:t>Ô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66867" y="1385825"/>
            <a:ext cx="7041955" cy="37732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fontAlgn="base"/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 1: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nét cong kín, phần cuối nét lượn vào trong bụng chữ. </a:t>
            </a:r>
          </a:p>
          <a:p>
            <a:pPr fontAlgn="base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 cong phải có sự cân xứng, chữ tròn không bị méo hoặc lệch qua một bên.</a:t>
            </a:r>
          </a:p>
          <a:p>
            <a:pPr fontAlgn="base"/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 2, 3: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hai nét thẳng xiên ngắn nối với nhau để tạo dấu mũ. Dấu mũ đặt cân đối trên đầu chữ hoa.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19268" y="1548723"/>
            <a:ext cx="5333731" cy="10059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Cao 2 ô li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rưỡi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rộng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2 ô li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rưỡi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894" y="5219561"/>
            <a:ext cx="9649900" cy="1258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1095038" algn="l"/>
              </a:tabLs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ivaldi" panose="03020602050506090804" pitchFamily="66" charset="0"/>
              </a:rPr>
              <a:t>Ô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1894" y="5219560"/>
            <a:ext cx="7620711" cy="6003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Vivaldi" panose="03020602050506090804" pitchFamily="66" charset="0"/>
                <a:cs typeface="Times New Roman" panose="02020603050405020304" pitchFamily="18" charset="0"/>
              </a:rPr>
              <a:t>Ô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24" y="1273649"/>
            <a:ext cx="3945882" cy="38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C0654-C960-4589-AA89-773EFAEBE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-416689" y="-301087"/>
            <a:ext cx="2039577" cy="2855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DD8DE5-E8BA-4800-837A-B21BCC6E0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9249363" y="-301087"/>
            <a:ext cx="3895137" cy="7147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5F45D6-593C-43C8-928C-FF447C25F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 flipH="1">
            <a:off x="10252999" y="4020912"/>
            <a:ext cx="1887864" cy="2670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hu 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2497" y="330925"/>
            <a:ext cx="6858000" cy="61917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89521" y="744583"/>
            <a:ext cx="1031966" cy="679268"/>
          </a:xfrm>
          <a:prstGeom prst="rect">
            <a:avLst/>
          </a:prstGeom>
          <a:solidFill>
            <a:srgbClr val="FB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12ADE2-4985-44D1-848E-6E703E62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235627" y="381546"/>
            <a:ext cx="524933" cy="718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Năm 1884 Ông Ích Khiêm mấ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6297" y="381546"/>
            <a:ext cx="5573705" cy="608021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76687" y="381546"/>
            <a:ext cx="270253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465907" y="3499397"/>
            <a:ext cx="5677989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Ông Ích Khiêm: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 một vị quan nhà Nguyễn, văn võ toàn tài. Ông quê ở tỉnh Quảng Nam, con cháu ông sau này có nhiều người là liệt sĩ chống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Pháp.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09" y="1319333"/>
            <a:ext cx="5773287" cy="1937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45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5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531</Words>
  <Application>Microsoft Office PowerPoint</Application>
  <PresentationFormat>Widescreen</PresentationFormat>
  <Paragraphs>46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SimSun</vt:lpstr>
      <vt:lpstr>.VnAristoteH</vt:lpstr>
      <vt:lpstr>Arial</vt:lpstr>
      <vt:lpstr>Bell MT</vt:lpstr>
      <vt:lpstr>Calibri</vt:lpstr>
      <vt:lpstr>Cambria</vt:lpstr>
      <vt:lpstr>HP001 4 hàng</vt:lpstr>
      <vt:lpstr>Times New Roman</vt:lpstr>
      <vt:lpstr>Vivaldi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User01</cp:lastModifiedBy>
  <cp:revision>20</cp:revision>
  <dcterms:created xsi:type="dcterms:W3CDTF">2021-10-08T01:50:10Z</dcterms:created>
  <dcterms:modified xsi:type="dcterms:W3CDTF">2021-12-07T08:38:03Z</dcterms:modified>
</cp:coreProperties>
</file>